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6" r:id="rId5"/>
    <p:sldId id="259" r:id="rId6"/>
    <p:sldId id="260" r:id="rId7"/>
    <p:sldId id="261" r:id="rId8"/>
    <p:sldId id="262" r:id="rId9"/>
    <p:sldId id="264" r:id="rId10"/>
    <p:sldId id="265" r:id="rId11"/>
    <p:sldId id="258"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222"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lla\Desktop\DIP&amp;MO Br-do\naslovnicaeventfb.jpg"/>
          <p:cNvPicPr>
            <a:picLocks noChangeAspect="1" noChangeArrowheads="1"/>
          </p:cNvPicPr>
          <p:nvPr/>
        </p:nvPicPr>
        <p:blipFill>
          <a:blip r:embed="rId2" cstate="print"/>
          <a:srcRect/>
          <a:stretch>
            <a:fillRect/>
          </a:stretch>
        </p:blipFill>
        <p:spPr bwMode="auto">
          <a:xfrm>
            <a:off x="-15595" y="-20955"/>
            <a:ext cx="9159595" cy="6878955"/>
          </a:xfrm>
          <a:prstGeom prst="rect">
            <a:avLst/>
          </a:prstGeom>
          <a:noFill/>
        </p:spPr>
      </p:pic>
      <p:sp>
        <p:nvSpPr>
          <p:cNvPr id="2" name="Title 1"/>
          <p:cNvSpPr>
            <a:spLocks noGrp="1"/>
          </p:cNvSpPr>
          <p:nvPr>
            <p:ph type="ctrTitle"/>
          </p:nvPr>
        </p:nvSpPr>
        <p:spPr>
          <a:xfrm>
            <a:off x="685800" y="1295401"/>
            <a:ext cx="7772400" cy="914399"/>
          </a:xfrm>
        </p:spPr>
        <p:txBody>
          <a:bodyPr/>
          <a:lstStyle/>
          <a:p>
            <a:r>
              <a:rPr lang="hr-HR" b="1" dirty="0" smtClean="0">
                <a:solidFill>
                  <a:srgbClr val="7030A0"/>
                </a:solidFill>
              </a:rPr>
              <a:t>VRT NA BALKONU</a:t>
            </a:r>
            <a:endParaRPr lang="hr-HR" b="1" dirty="0">
              <a:solidFill>
                <a:srgbClr val="7030A0"/>
              </a:solidFill>
            </a:endParaRPr>
          </a:p>
        </p:txBody>
      </p:sp>
      <p:sp>
        <p:nvSpPr>
          <p:cNvPr id="5" name="Title 1"/>
          <p:cNvSpPr txBox="1">
            <a:spLocks/>
          </p:cNvSpPr>
          <p:nvPr/>
        </p:nvSpPr>
        <p:spPr>
          <a:xfrm>
            <a:off x="685800" y="5867400"/>
            <a:ext cx="7772400" cy="4571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r-HR" sz="3000" i="0" u="none" strike="noStrike" kern="1200" cap="none" spc="0" normalizeH="0" baseline="0" noProof="0" dirty="0" smtClean="0">
                <a:ln>
                  <a:noFill/>
                </a:ln>
                <a:solidFill>
                  <a:schemeClr val="tx2">
                    <a:lumMod val="10000"/>
                  </a:schemeClr>
                </a:solidFill>
                <a:effectLst/>
                <a:uLnTx/>
                <a:uFillTx/>
                <a:latin typeface="Berlin Sans FB" pitchFamily="34" charset="0"/>
                <a:ea typeface="+mj-ea"/>
                <a:cs typeface="+mj-cs"/>
              </a:rPr>
              <a:t>27.9.2017.</a:t>
            </a:r>
            <a:r>
              <a:rPr kumimoji="0" lang="hr-HR" sz="3000" i="0" u="none" strike="noStrike" kern="1200" cap="none" spc="0" normalizeH="0" baseline="0" noProof="0" dirty="0" smtClean="0">
                <a:ln>
                  <a:noFill/>
                </a:ln>
                <a:solidFill>
                  <a:srgbClr val="00B050"/>
                </a:solidFill>
                <a:effectLst/>
                <a:uLnTx/>
                <a:uFillTx/>
                <a:latin typeface="Berlin Sans FB" pitchFamily="34" charset="0"/>
                <a:ea typeface="+mj-ea"/>
                <a:cs typeface="+mj-cs"/>
              </a:rPr>
              <a:t> MO</a:t>
            </a:r>
            <a:r>
              <a:rPr kumimoji="0" lang="hr-HR" sz="3000" i="0" u="none" strike="noStrike" kern="1200" cap="none" spc="0" normalizeH="0" noProof="0" dirty="0" smtClean="0">
                <a:ln>
                  <a:noFill/>
                </a:ln>
                <a:solidFill>
                  <a:srgbClr val="00B050"/>
                </a:solidFill>
                <a:effectLst/>
                <a:uLnTx/>
                <a:uFillTx/>
                <a:latin typeface="Berlin Sans FB" pitchFamily="34" charset="0"/>
                <a:ea typeface="+mj-ea"/>
                <a:cs typeface="+mj-cs"/>
              </a:rPr>
              <a:t> Brajda Dolac, DIP &amp; Ivana Keller</a:t>
            </a:r>
            <a:endParaRPr kumimoji="0" lang="hr-HR" sz="3000" i="0" u="none" strike="noStrike" kern="1200" cap="none" spc="0" normalizeH="0" baseline="0" noProof="0" dirty="0">
              <a:ln>
                <a:noFill/>
              </a:ln>
              <a:solidFill>
                <a:srgbClr val="00B050"/>
              </a:solidFill>
              <a:effectLst/>
              <a:uLnTx/>
              <a:uFillTx/>
              <a:latin typeface="Berlin Sans FB" pitchFamily="34" charset="0"/>
              <a:ea typeface="+mj-ea"/>
              <a:cs typeface="+mj-cs"/>
            </a:endParaRPr>
          </a:p>
        </p:txBody>
      </p:sp>
      <p:sp>
        <p:nvSpPr>
          <p:cNvPr id="3" name="Rectangle 2"/>
          <p:cNvSpPr/>
          <p:nvPr/>
        </p:nvSpPr>
        <p:spPr>
          <a:xfrm>
            <a:off x="2286000" y="2828836"/>
            <a:ext cx="4572000" cy="1200329"/>
          </a:xfrm>
          <a:prstGeom prst="rect">
            <a:avLst/>
          </a:prstGeom>
        </p:spPr>
        <p:txBody>
          <a:bodyPr>
            <a:spAutoFit/>
          </a:bodyPr>
          <a:lstStyle/>
          <a:p>
            <a:r>
              <a:rPr lang="en-US" dirty="0"/>
              <a:t>From	Subject	Received	Size	Categories	</a:t>
            </a:r>
          </a:p>
          <a:p>
            <a:r>
              <a:rPr lang="en-US"/>
              <a:t>Ivana Keller	Re:	28.9.2017	7 MB		</a:t>
            </a:r>
            <a:endParaRPr lang="hr-H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hr-HR" dirty="0"/>
          </a:p>
        </p:txBody>
      </p:sp>
      <p:sp>
        <p:nvSpPr>
          <p:cNvPr id="3" name="Content Placeholder 2"/>
          <p:cNvSpPr>
            <a:spLocks noGrp="1"/>
          </p:cNvSpPr>
          <p:nvPr>
            <p:ph idx="1"/>
          </p:nvPr>
        </p:nvSpPr>
        <p:spPr/>
        <p:txBody>
          <a:bodyPr/>
          <a:lstStyle/>
          <a:p>
            <a:endParaRPr lang="hr-HR" dirty="0"/>
          </a:p>
        </p:txBody>
      </p:sp>
      <p:pic>
        <p:nvPicPr>
          <p:cNvPr id="10242" name="Picture 2" descr="C:\Users\Kella\Desktop\DIP&amp;MO Br-do\balconygarden-56cddef33df78cfb37a34f18.jpg"/>
          <p:cNvPicPr>
            <a:picLocks noChangeAspect="1" noChangeArrowheads="1"/>
          </p:cNvPicPr>
          <p:nvPr/>
        </p:nvPicPr>
        <p:blipFill>
          <a:blip r:embed="rId2" cstate="print"/>
          <a:srcRect/>
          <a:stretch>
            <a:fillRect/>
          </a:stretch>
        </p:blipFill>
        <p:spPr bwMode="auto">
          <a:xfrm>
            <a:off x="228600" y="228600"/>
            <a:ext cx="8686800" cy="6172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Ozelenjavanje gradova</a:t>
            </a:r>
            <a:endParaRPr lang="hr-HR" dirty="0"/>
          </a:p>
        </p:txBody>
      </p:sp>
      <p:sp>
        <p:nvSpPr>
          <p:cNvPr id="3" name="Content Placeholder 2"/>
          <p:cNvSpPr>
            <a:spLocks noGrp="1"/>
          </p:cNvSpPr>
          <p:nvPr>
            <p:ph idx="1"/>
          </p:nvPr>
        </p:nvSpPr>
        <p:spPr>
          <a:xfrm>
            <a:off x="0" y="1600200"/>
            <a:ext cx="8915400" cy="5105400"/>
          </a:xfrm>
        </p:spPr>
        <p:txBody>
          <a:bodyPr>
            <a:normAutofit fontScale="92500" lnSpcReduction="20000"/>
          </a:bodyPr>
          <a:lstStyle/>
          <a:p>
            <a:r>
              <a:rPr lang="hr-HR" dirty="0" smtClean="0"/>
              <a:t>Smanjuje onečišćenje zraka prometom i industrijom ↔ sustav dišnih organa građana</a:t>
            </a:r>
          </a:p>
          <a:p>
            <a:endParaRPr lang="hr-HR" dirty="0" smtClean="0"/>
          </a:p>
          <a:p>
            <a:r>
              <a:rPr lang="hr-HR" dirty="0" smtClean="0"/>
              <a:t>Snižava temperaturu u zgradama i prometnim žarištima grada</a:t>
            </a:r>
          </a:p>
          <a:p>
            <a:endParaRPr lang="hr-HR" dirty="0" smtClean="0"/>
          </a:p>
          <a:p>
            <a:r>
              <a:rPr lang="hr-HR" dirty="0" smtClean="0"/>
              <a:t>Uljepšava i obogaćuje vizualni identitet grada</a:t>
            </a:r>
          </a:p>
          <a:p>
            <a:endParaRPr lang="hr-HR" dirty="0" smtClean="0"/>
          </a:p>
          <a:p>
            <a:r>
              <a:rPr lang="hr-HR" dirty="0" smtClean="0"/>
              <a:t>Dostupnost zdrave hrane iz vlastitog uzgoja</a:t>
            </a:r>
          </a:p>
          <a:p>
            <a:endParaRPr lang="hr-HR" dirty="0" smtClean="0"/>
          </a:p>
          <a:p>
            <a:r>
              <a:rPr lang="hr-HR" dirty="0" smtClean="0"/>
              <a:t>Zdrav i društveno koristan angažman </a:t>
            </a:r>
          </a:p>
          <a:p>
            <a:endParaRPr lang="hr-H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rmAutofit/>
          </a:bodyPr>
          <a:lstStyle/>
          <a:p>
            <a:r>
              <a:rPr lang="hr-HR" dirty="0" smtClean="0"/>
              <a:t>Balkonski vrtovi –kreativni izričaj doprinosa zelenilu životnog prostora</a:t>
            </a:r>
            <a:endParaRPr lang="hr-HR" dirty="0"/>
          </a:p>
        </p:txBody>
      </p:sp>
      <p:sp>
        <p:nvSpPr>
          <p:cNvPr id="3" name="Content Placeholder 2"/>
          <p:cNvSpPr>
            <a:spLocks noGrp="1"/>
          </p:cNvSpPr>
          <p:nvPr>
            <p:ph idx="1"/>
          </p:nvPr>
        </p:nvSpPr>
        <p:spPr>
          <a:xfrm>
            <a:off x="762000" y="2133601"/>
            <a:ext cx="8382000" cy="3352800"/>
          </a:xfrm>
        </p:spPr>
        <p:txBody>
          <a:bodyPr/>
          <a:lstStyle/>
          <a:p>
            <a:pPr>
              <a:lnSpc>
                <a:spcPct val="150000"/>
              </a:lnSpc>
            </a:pPr>
            <a:r>
              <a:rPr lang="hr-HR" dirty="0" smtClean="0"/>
              <a:t>Osobni utjecaj – mašta, rad s biljkama i zemljom, praktičnost, ekonomičnost, potreba za zdravom hranom i prirodnim ugođajem  nadohvat ruke</a:t>
            </a:r>
          </a:p>
          <a:p>
            <a:pPr>
              <a:buNone/>
            </a:pPr>
            <a:endParaRPr lang="hr-HR" dirty="0" smtClean="0"/>
          </a:p>
          <a:p>
            <a:endParaRPr lang="hr-HR" dirty="0"/>
          </a:p>
        </p:txBody>
      </p:sp>
      <p:pic>
        <p:nvPicPr>
          <p:cNvPr id="11266" name="Picture 2" descr="C:\Users\Kella\Desktop\DIP&amp;MO Br-do\paradajz-presadnice.jpg"/>
          <p:cNvPicPr>
            <a:picLocks noChangeAspect="1" noChangeArrowheads="1"/>
          </p:cNvPicPr>
          <p:nvPr/>
        </p:nvPicPr>
        <p:blipFill>
          <a:blip r:embed="rId2" cstate="print"/>
          <a:srcRect/>
          <a:stretch>
            <a:fillRect/>
          </a:stretch>
        </p:blipFill>
        <p:spPr bwMode="auto">
          <a:xfrm>
            <a:off x="0" y="5181600"/>
            <a:ext cx="9144000" cy="1676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12290" name="Picture 2" descr="C:\Users\Kella\Desktop\DIP&amp;MO Br-do\Creative-Ideas-for-Balcony-Garden-Containers-2.jpg"/>
          <p:cNvPicPr>
            <a:picLocks noChangeAspect="1" noChangeArrowheads="1"/>
          </p:cNvPicPr>
          <p:nvPr/>
        </p:nvPicPr>
        <p:blipFill>
          <a:blip r:embed="rId2" cstate="print"/>
          <a:srcRect/>
          <a:stretch>
            <a:fillRect/>
          </a:stretch>
        </p:blipFill>
        <p:spPr bwMode="auto">
          <a:xfrm>
            <a:off x="304800" y="304800"/>
            <a:ext cx="8534400" cy="6096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Kella\Desktop\DIP&amp;MO Br-do\mamin balkon\image-0-02-05-55efa9dc2823c2478c86de89bc749145a7b2680d416a1d08bc5cc1f9c79ca279-V.jpg"/>
          <p:cNvPicPr>
            <a:picLocks noChangeAspect="1" noChangeArrowheads="1"/>
          </p:cNvPicPr>
          <p:nvPr/>
        </p:nvPicPr>
        <p:blipFill>
          <a:blip r:embed="rId2" cstate="print"/>
          <a:srcRect/>
          <a:stretch>
            <a:fillRect/>
          </a:stretch>
        </p:blipFill>
        <p:spPr bwMode="auto">
          <a:xfrm>
            <a:off x="0" y="-1"/>
            <a:ext cx="2819399" cy="4848109"/>
          </a:xfrm>
          <a:prstGeom prst="rect">
            <a:avLst/>
          </a:prstGeom>
          <a:noFill/>
        </p:spPr>
      </p:pic>
      <p:pic>
        <p:nvPicPr>
          <p:cNvPr id="13315" name="Picture 3" descr="C:\Users\Kella\Desktop\DIP&amp;MO Br-do\mamin balkon\image-0-02-05-493c79a526278ab54494e0e7dc046afee58d3df21c565ce7c4ee1c8120fc0085-V.jpg"/>
          <p:cNvPicPr>
            <a:picLocks noChangeAspect="1" noChangeArrowheads="1"/>
          </p:cNvPicPr>
          <p:nvPr/>
        </p:nvPicPr>
        <p:blipFill>
          <a:blip r:embed="rId3" cstate="print"/>
          <a:srcRect/>
          <a:stretch>
            <a:fillRect/>
          </a:stretch>
        </p:blipFill>
        <p:spPr bwMode="auto">
          <a:xfrm>
            <a:off x="2895600" y="1447800"/>
            <a:ext cx="3429000" cy="4813463"/>
          </a:xfrm>
          <a:prstGeom prst="rect">
            <a:avLst/>
          </a:prstGeom>
          <a:noFill/>
        </p:spPr>
      </p:pic>
      <p:pic>
        <p:nvPicPr>
          <p:cNvPr id="13316" name="Picture 4" descr="C:\Users\Kella\Desktop\DIP&amp;MO Br-do\mamin balkon\image-0-02-05-9594344509ef15e0713792a8d171d96cb26c110320ecc289b10efab8ea454df2-V.jpg"/>
          <p:cNvPicPr>
            <a:picLocks noChangeAspect="1" noChangeArrowheads="1"/>
          </p:cNvPicPr>
          <p:nvPr/>
        </p:nvPicPr>
        <p:blipFill>
          <a:blip r:embed="rId4" cstate="print"/>
          <a:srcRect/>
          <a:stretch>
            <a:fillRect/>
          </a:stretch>
        </p:blipFill>
        <p:spPr bwMode="auto">
          <a:xfrm>
            <a:off x="6400800" y="0"/>
            <a:ext cx="2743200" cy="3581400"/>
          </a:xfrm>
          <a:prstGeom prst="rect">
            <a:avLst/>
          </a:prstGeom>
          <a:noFill/>
        </p:spPr>
      </p:pic>
      <p:pic>
        <p:nvPicPr>
          <p:cNvPr id="13317" name="Picture 5" descr="C:\Users\Kella\Desktop\DIP&amp;MO Br-do\mamin balkon\image-0-02-05-a9978183a4f8e4bea21ce9bdeb5d4dfca6689c7fe509fce1ecb67c241a15e431-V.jpg"/>
          <p:cNvPicPr>
            <a:picLocks noChangeAspect="1" noChangeArrowheads="1"/>
          </p:cNvPicPr>
          <p:nvPr/>
        </p:nvPicPr>
        <p:blipFill>
          <a:blip r:embed="rId5" cstate="print"/>
          <a:srcRect/>
          <a:stretch>
            <a:fillRect/>
          </a:stretch>
        </p:blipFill>
        <p:spPr bwMode="auto">
          <a:xfrm>
            <a:off x="6781800" y="3709060"/>
            <a:ext cx="1752600" cy="291341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Kella\Desktop\DIP&amp;MO Br-do\0.jpg"/>
          <p:cNvPicPr>
            <a:picLocks noChangeAspect="1" noChangeArrowheads="1"/>
          </p:cNvPicPr>
          <p:nvPr/>
        </p:nvPicPr>
        <p:blipFill>
          <a:blip r:embed="rId2" cstate="print"/>
          <a:srcRect/>
          <a:stretch>
            <a:fillRect/>
          </a:stretch>
        </p:blipFill>
        <p:spPr bwMode="auto">
          <a:xfrm>
            <a:off x="-1" y="0"/>
            <a:ext cx="4572001" cy="3352800"/>
          </a:xfrm>
          <a:prstGeom prst="rect">
            <a:avLst/>
          </a:prstGeom>
          <a:noFill/>
        </p:spPr>
      </p:pic>
      <p:pic>
        <p:nvPicPr>
          <p:cNvPr id="14342" name="Picture 6" descr="C:\Users\Kella\Desktop\DIP&amp;MO Br-do\small-space-balcony-garden-102804222-hero.jpg"/>
          <p:cNvPicPr>
            <a:picLocks noChangeAspect="1" noChangeArrowheads="1"/>
          </p:cNvPicPr>
          <p:nvPr/>
        </p:nvPicPr>
        <p:blipFill>
          <a:blip r:embed="rId3" cstate="print"/>
          <a:srcRect/>
          <a:stretch>
            <a:fillRect/>
          </a:stretch>
        </p:blipFill>
        <p:spPr bwMode="auto">
          <a:xfrm>
            <a:off x="0" y="3352800"/>
            <a:ext cx="5867400" cy="3505200"/>
          </a:xfrm>
          <a:prstGeom prst="rect">
            <a:avLst/>
          </a:prstGeom>
          <a:noFill/>
        </p:spPr>
      </p:pic>
      <p:pic>
        <p:nvPicPr>
          <p:cNvPr id="14344" name="Picture 8" descr="C:\Users\Kella\Desktop\DIP&amp;MO Br-do\Penreath-028-house-15dec15_pr_b_646x430.jpg"/>
          <p:cNvPicPr>
            <a:picLocks noChangeAspect="1" noChangeArrowheads="1"/>
          </p:cNvPicPr>
          <p:nvPr/>
        </p:nvPicPr>
        <p:blipFill>
          <a:blip r:embed="rId4" cstate="print"/>
          <a:srcRect/>
          <a:stretch>
            <a:fillRect/>
          </a:stretch>
        </p:blipFill>
        <p:spPr bwMode="auto">
          <a:xfrm>
            <a:off x="4572000" y="0"/>
            <a:ext cx="4571999" cy="3352800"/>
          </a:xfrm>
          <a:prstGeom prst="rect">
            <a:avLst/>
          </a:prstGeom>
          <a:noFill/>
        </p:spPr>
      </p:pic>
      <p:pic>
        <p:nvPicPr>
          <p:cNvPr id="14345" name="Picture 9" descr="C:\Users\Kella\Desktop\DIP&amp;MO Br-do\balcony-vertical-garden-9_mini.jpg"/>
          <p:cNvPicPr>
            <a:picLocks noChangeAspect="1" noChangeArrowheads="1"/>
          </p:cNvPicPr>
          <p:nvPr/>
        </p:nvPicPr>
        <p:blipFill>
          <a:blip r:embed="rId5" cstate="print"/>
          <a:srcRect/>
          <a:stretch>
            <a:fillRect/>
          </a:stretch>
        </p:blipFill>
        <p:spPr bwMode="auto">
          <a:xfrm>
            <a:off x="6172200" y="3886200"/>
            <a:ext cx="2667000" cy="258762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hr-HR" dirty="0" smtClean="0"/>
              <a:t>Vertikalni vrt od recikliranih paleta</a:t>
            </a:r>
            <a:endParaRPr lang="hr-HR" dirty="0"/>
          </a:p>
        </p:txBody>
      </p:sp>
      <p:pic>
        <p:nvPicPr>
          <p:cNvPr id="15364" name="Picture 4" descr="C:\Users\Kella\Desktop\DIP&amp;MO Br-do\p1.jpg"/>
          <p:cNvPicPr>
            <a:picLocks noChangeAspect="1" noChangeArrowheads="1"/>
          </p:cNvPicPr>
          <p:nvPr/>
        </p:nvPicPr>
        <p:blipFill>
          <a:blip r:embed="rId2" cstate="print"/>
          <a:srcRect/>
          <a:stretch>
            <a:fillRect/>
          </a:stretch>
        </p:blipFill>
        <p:spPr bwMode="auto">
          <a:xfrm>
            <a:off x="4495800" y="1295399"/>
            <a:ext cx="3886200" cy="4441371"/>
          </a:xfrm>
          <a:prstGeom prst="rect">
            <a:avLst/>
          </a:prstGeom>
          <a:noFill/>
        </p:spPr>
      </p:pic>
      <p:pic>
        <p:nvPicPr>
          <p:cNvPr id="15365" name="Picture 5" descr="C:\Users\Kella\Desktop\DIP&amp;MO Br-do\p2.jpg"/>
          <p:cNvPicPr>
            <a:picLocks noChangeAspect="1" noChangeArrowheads="1"/>
          </p:cNvPicPr>
          <p:nvPr/>
        </p:nvPicPr>
        <p:blipFill>
          <a:blip r:embed="rId3" cstate="print"/>
          <a:srcRect/>
          <a:stretch>
            <a:fillRect/>
          </a:stretch>
        </p:blipFill>
        <p:spPr bwMode="auto">
          <a:xfrm>
            <a:off x="381000" y="1219200"/>
            <a:ext cx="3581400" cy="461403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Kella\Desktop\DIP&amp;MO Br-do\p4.jpg"/>
          <p:cNvPicPr>
            <a:picLocks noChangeAspect="1" noChangeArrowheads="1"/>
          </p:cNvPicPr>
          <p:nvPr/>
        </p:nvPicPr>
        <p:blipFill>
          <a:blip r:embed="rId2" cstate="print"/>
          <a:srcRect/>
          <a:stretch>
            <a:fillRect/>
          </a:stretch>
        </p:blipFill>
        <p:spPr bwMode="auto">
          <a:xfrm>
            <a:off x="5181600" y="762000"/>
            <a:ext cx="3733800" cy="4972177"/>
          </a:xfrm>
          <a:prstGeom prst="rect">
            <a:avLst/>
          </a:prstGeom>
          <a:noFill/>
        </p:spPr>
      </p:pic>
      <p:pic>
        <p:nvPicPr>
          <p:cNvPr id="4" name="Picture 6" descr="C:\Users\Kella\Desktop\DIP&amp;MO Br-do\p3.jpg"/>
          <p:cNvPicPr>
            <a:picLocks noChangeAspect="1" noChangeArrowheads="1"/>
          </p:cNvPicPr>
          <p:nvPr/>
        </p:nvPicPr>
        <p:blipFill>
          <a:blip r:embed="rId3" cstate="print"/>
          <a:srcRect/>
          <a:stretch>
            <a:fillRect/>
          </a:stretch>
        </p:blipFill>
        <p:spPr bwMode="auto">
          <a:xfrm>
            <a:off x="304800" y="228600"/>
            <a:ext cx="4495800" cy="5994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Kella\Desktop\DIP&amp;MO Br-do\IMG_20160609_13400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1143000"/>
          </a:xfrm>
        </p:spPr>
        <p:txBody>
          <a:bodyPr>
            <a:normAutofit fontScale="90000"/>
          </a:bodyPr>
          <a:lstStyle/>
          <a:p>
            <a:r>
              <a:rPr lang="hr-HR" b="1" dirty="0" smtClean="0">
                <a:solidFill>
                  <a:schemeClr val="bg2"/>
                </a:solidFill>
              </a:rPr>
              <a:t>Neke od biljaka koje mogu prezimiti na kvarnerskom balkonu</a:t>
            </a:r>
            <a:endParaRPr lang="hr-HR" b="1" dirty="0">
              <a:solidFill>
                <a:schemeClr val="bg2"/>
              </a:solidFill>
            </a:endParaRPr>
          </a:p>
        </p:txBody>
      </p:sp>
      <p:sp>
        <p:nvSpPr>
          <p:cNvPr id="3" name="Content Placeholder 2"/>
          <p:cNvSpPr>
            <a:spLocks noGrp="1"/>
          </p:cNvSpPr>
          <p:nvPr>
            <p:ph idx="1"/>
          </p:nvPr>
        </p:nvSpPr>
        <p:spPr>
          <a:xfrm>
            <a:off x="0" y="1295400"/>
            <a:ext cx="9144000" cy="5562600"/>
          </a:xfrm>
        </p:spPr>
        <p:txBody>
          <a:bodyPr>
            <a:normAutofit fontScale="85000" lnSpcReduction="20000"/>
          </a:bodyPr>
          <a:lstStyle/>
          <a:p>
            <a:r>
              <a:rPr lang="hr-HR" dirty="0" smtClean="0">
                <a:solidFill>
                  <a:schemeClr val="tx2">
                    <a:lumMod val="50000"/>
                  </a:schemeClr>
                </a:solidFill>
              </a:rPr>
              <a:t>Povrće, cvijeće, začini, ljekovito bilje, žitarice, patuljasto voće, agrumi</a:t>
            </a:r>
          </a:p>
          <a:p>
            <a:endParaRPr lang="hr-HR" dirty="0" smtClean="0">
              <a:solidFill>
                <a:schemeClr val="bg2"/>
              </a:solidFill>
            </a:endParaRPr>
          </a:p>
          <a:p>
            <a:endParaRPr lang="hr-HR" dirty="0" smtClean="0">
              <a:solidFill>
                <a:schemeClr val="bg2"/>
              </a:solidFill>
            </a:endParaRPr>
          </a:p>
          <a:p>
            <a:endParaRPr lang="hr-HR" dirty="0" smtClean="0">
              <a:solidFill>
                <a:schemeClr val="bg2"/>
              </a:solidFill>
            </a:endParaRPr>
          </a:p>
          <a:p>
            <a:pPr>
              <a:lnSpc>
                <a:spcPct val="110000"/>
              </a:lnSpc>
            </a:pPr>
            <a:endParaRPr lang="hr-HR" dirty="0" smtClean="0">
              <a:solidFill>
                <a:schemeClr val="bg2"/>
              </a:solidFill>
            </a:endParaRPr>
          </a:p>
          <a:p>
            <a:pPr>
              <a:lnSpc>
                <a:spcPct val="110000"/>
              </a:lnSpc>
            </a:pPr>
            <a:endParaRPr lang="hr-HR" dirty="0" smtClean="0">
              <a:solidFill>
                <a:schemeClr val="bg2"/>
              </a:solidFill>
            </a:endParaRPr>
          </a:p>
          <a:p>
            <a:pPr algn="just">
              <a:lnSpc>
                <a:spcPct val="110000"/>
              </a:lnSpc>
            </a:pPr>
            <a:r>
              <a:rPr lang="hr-HR" b="1" dirty="0" smtClean="0"/>
              <a:t>Bob, zimski grašak, zimska salata, matovilac, rukola, rotkvice, kelj, špinat, korijander, metvica, vlasac, mladi luk, češnjak, luk srebrenac, ljutka, kalune (ukrasni vrijeskovi), maćuhica, zvjezdan, krizanteme, ukrasni kelj, erika, brusnica, limun, kadulja, ružmarin, matičnjak...</a:t>
            </a:r>
            <a:endParaRPr lang="hr-H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486400"/>
            <a:ext cx="8229600" cy="1143000"/>
          </a:xfrm>
        </p:spPr>
        <p:txBody>
          <a:bodyPr>
            <a:normAutofit fontScale="90000"/>
          </a:bodyPr>
          <a:lstStyle/>
          <a:p>
            <a:r>
              <a:rPr lang="hr-HR" dirty="0" smtClean="0"/>
              <a:t>Hvala </a:t>
            </a:r>
            <a:r>
              <a:rPr lang="hr-HR" dirty="0" smtClean="0">
                <a:sym typeface="Wingdings" pitchFamily="2" charset="2"/>
              </a:rPr>
              <a:t></a:t>
            </a:r>
            <a:br>
              <a:rPr lang="hr-HR" dirty="0" smtClean="0">
                <a:sym typeface="Wingdings" pitchFamily="2" charset="2"/>
              </a:rPr>
            </a:br>
            <a:r>
              <a:rPr lang="hr-HR" dirty="0" smtClean="0">
                <a:sym typeface="Wingdings" pitchFamily="2" charset="2"/>
              </a:rPr>
              <a:t>keller.ivana@gmail.com</a:t>
            </a:r>
            <a:endParaRPr lang="hr-HR" dirty="0"/>
          </a:p>
        </p:txBody>
      </p:sp>
      <p:pic>
        <p:nvPicPr>
          <p:cNvPr id="17411" name="Picture 3" descr="C:\Users\Kella\Desktop\DIP&amp;MO Br-do\IMG_20160406_071641.jpg"/>
          <p:cNvPicPr>
            <a:picLocks noChangeAspect="1" noChangeArrowheads="1"/>
          </p:cNvPicPr>
          <p:nvPr/>
        </p:nvPicPr>
        <p:blipFill>
          <a:blip r:embed="rId2" cstate="print"/>
          <a:srcRect/>
          <a:stretch>
            <a:fillRect/>
          </a:stretch>
        </p:blipFill>
        <p:spPr bwMode="auto">
          <a:xfrm>
            <a:off x="228600" y="152400"/>
            <a:ext cx="2686050" cy="3581400"/>
          </a:xfrm>
          <a:prstGeom prst="rect">
            <a:avLst/>
          </a:prstGeom>
          <a:noFill/>
        </p:spPr>
      </p:pic>
      <p:pic>
        <p:nvPicPr>
          <p:cNvPr id="1026" name="Picture 2" descr="C:\Users\Kella\Desktop\DIP&amp;MO Br-do\IMG_20150320_121630.jpg"/>
          <p:cNvPicPr>
            <a:picLocks noChangeAspect="1" noChangeArrowheads="1"/>
          </p:cNvPicPr>
          <p:nvPr/>
        </p:nvPicPr>
        <p:blipFill>
          <a:blip r:embed="rId3" cstate="print"/>
          <a:srcRect/>
          <a:stretch>
            <a:fillRect/>
          </a:stretch>
        </p:blipFill>
        <p:spPr bwMode="auto">
          <a:xfrm>
            <a:off x="2971800" y="2057400"/>
            <a:ext cx="6019800" cy="3200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Kella\Desktop\DIP&amp;MO Br-do\hotel_gaia-columbia.jpg"/>
          <p:cNvPicPr>
            <a:picLocks noChangeAspect="1" noChangeArrowheads="1"/>
          </p:cNvPicPr>
          <p:nvPr/>
        </p:nvPicPr>
        <p:blipFill>
          <a:blip r:embed="rId2" cstate="print"/>
          <a:srcRect/>
          <a:stretch>
            <a:fillRect/>
          </a:stretch>
        </p:blipFill>
        <p:spPr bwMode="auto">
          <a:xfrm>
            <a:off x="304800" y="0"/>
            <a:ext cx="8427535" cy="6858000"/>
          </a:xfrm>
          <a:prstGeom prst="rect">
            <a:avLst/>
          </a:prstGeom>
          <a:noFill/>
        </p:spPr>
      </p:pic>
      <p:sp>
        <p:nvSpPr>
          <p:cNvPr id="2" name="Title 1"/>
          <p:cNvSpPr>
            <a:spLocks noGrp="1"/>
          </p:cNvSpPr>
          <p:nvPr>
            <p:ph type="title"/>
          </p:nvPr>
        </p:nvSpPr>
        <p:spPr/>
        <p:txBody>
          <a:bodyPr/>
          <a:lstStyle/>
          <a:p>
            <a:r>
              <a:rPr lang="hr-HR" b="1" dirty="0" smtClean="0">
                <a:solidFill>
                  <a:srgbClr val="FFC000"/>
                </a:solidFill>
              </a:rPr>
              <a:t>URBANA POLJOPRIVREDA</a:t>
            </a:r>
            <a:endParaRPr lang="hr-HR" b="1" dirty="0">
              <a:solidFill>
                <a:srgbClr val="FFC000"/>
              </a:solidFill>
            </a:endParaRPr>
          </a:p>
        </p:txBody>
      </p:sp>
      <p:sp>
        <p:nvSpPr>
          <p:cNvPr id="3" name="Content Placeholder 2"/>
          <p:cNvSpPr>
            <a:spLocks noGrp="1"/>
          </p:cNvSpPr>
          <p:nvPr>
            <p:ph idx="1"/>
          </p:nvPr>
        </p:nvSpPr>
        <p:spPr>
          <a:xfrm>
            <a:off x="228600" y="1600201"/>
            <a:ext cx="8686800" cy="3962400"/>
          </a:xfrm>
        </p:spPr>
        <p:txBody>
          <a:bodyPr>
            <a:normAutofit/>
          </a:bodyPr>
          <a:lstStyle/>
          <a:p>
            <a:pPr>
              <a:buNone/>
            </a:pPr>
            <a:endParaRPr lang="hr-HR" dirty="0" smtClean="0"/>
          </a:p>
          <a:p>
            <a:pPr>
              <a:lnSpc>
                <a:spcPct val="150000"/>
              </a:lnSpc>
              <a:buNone/>
            </a:pPr>
            <a:r>
              <a:rPr lang="hr-HR" b="1" dirty="0" smtClean="0">
                <a:solidFill>
                  <a:srgbClr val="FF0000"/>
                </a:solidFill>
              </a:rPr>
              <a:t>                </a:t>
            </a:r>
            <a:r>
              <a:rPr lang="hr-HR" sz="3400" b="1" dirty="0" smtClean="0">
                <a:solidFill>
                  <a:srgbClr val="FFFF00"/>
                </a:solidFill>
              </a:rPr>
              <a:t>Grad koji diše</a:t>
            </a:r>
          </a:p>
          <a:p>
            <a:endParaRPr lang="hr-HR" dirty="0" smtClean="0"/>
          </a:p>
          <a:p>
            <a:endParaRPr lang="hr-HR" dirty="0" smtClean="0"/>
          </a:p>
          <a:p>
            <a:pPr algn="ctr">
              <a:lnSpc>
                <a:spcPct val="200000"/>
              </a:lnSpc>
              <a:buNone/>
            </a:pPr>
            <a:r>
              <a:rPr lang="hr-HR" dirty="0" smtClean="0">
                <a:solidFill>
                  <a:schemeClr val="accent3">
                    <a:lumMod val="60000"/>
                    <a:lumOff val="40000"/>
                  </a:schemeClr>
                </a:solidFill>
              </a:rPr>
              <a:t>Etnobotanika gradskih četvrti</a:t>
            </a:r>
          </a:p>
          <a:p>
            <a:pPr>
              <a:buNone/>
            </a:pPr>
            <a:endParaRPr lang="hr-H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anging_Gardens_of_Babylon.jpg"/>
          <p:cNvPicPr>
            <a:picLocks noChangeAspect="1"/>
          </p:cNvPicPr>
          <p:nvPr/>
        </p:nvPicPr>
        <p:blipFill>
          <a:blip r:embed="rId2" cstate="print"/>
          <a:stretch>
            <a:fillRect/>
          </a:stretch>
        </p:blipFill>
        <p:spPr>
          <a:xfrm>
            <a:off x="381000" y="445008"/>
            <a:ext cx="8381392" cy="58033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half" idx="1"/>
          </p:nvPr>
        </p:nvSpPr>
        <p:spPr/>
        <p:txBody>
          <a:bodyPr/>
          <a:lstStyle/>
          <a:p>
            <a:endParaRPr lang="hr-HR"/>
          </a:p>
        </p:txBody>
      </p:sp>
      <p:sp>
        <p:nvSpPr>
          <p:cNvPr id="4" name="Content Placeholder 3"/>
          <p:cNvSpPr>
            <a:spLocks noGrp="1"/>
          </p:cNvSpPr>
          <p:nvPr>
            <p:ph sz="half" idx="2"/>
          </p:nvPr>
        </p:nvSpPr>
        <p:spPr/>
        <p:txBody>
          <a:bodyPr/>
          <a:lstStyle/>
          <a:p>
            <a:endParaRPr lang="hr-HR"/>
          </a:p>
        </p:txBody>
      </p:sp>
      <p:pic>
        <p:nvPicPr>
          <p:cNvPr id="9218" name="Picture 2" descr="C:\Users\Kella\Desktop\DIP&amp;MO Br-do\Hanging_Gardens_of_Babylonakvadukt.gif"/>
          <p:cNvPicPr>
            <a:picLocks noChangeAspect="1" noChangeArrowheads="1"/>
          </p:cNvPicPr>
          <p:nvPr/>
        </p:nvPicPr>
        <p:blipFill>
          <a:blip r:embed="rId2" cstate="print"/>
          <a:srcRect/>
          <a:stretch>
            <a:fillRect/>
          </a:stretch>
        </p:blipFill>
        <p:spPr bwMode="auto">
          <a:xfrm>
            <a:off x="0" y="381000"/>
            <a:ext cx="9144000" cy="60293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pic>
        <p:nvPicPr>
          <p:cNvPr id="3074" name="Picture 2" descr="C:\Users\Kella\Desktop\DIP&amp;MO Br-do\Fukuoka_2011.jpg"/>
          <p:cNvPicPr>
            <a:picLocks noChangeAspect="1" noChangeArrowheads="1"/>
          </p:cNvPicPr>
          <p:nvPr/>
        </p:nvPicPr>
        <p:blipFill>
          <a:blip r:embed="rId2" cstate="print"/>
          <a:srcRect/>
          <a:stretch>
            <a:fillRect/>
          </a:stretch>
        </p:blipFill>
        <p:spPr bwMode="auto">
          <a:xfrm>
            <a:off x="0" y="0"/>
            <a:ext cx="9202684"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Kella\Desktop\DIP&amp;MO Br-do\cheonggyecheon-park-seoul-th.jpg"/>
          <p:cNvPicPr>
            <a:picLocks noChangeAspect="1" noChangeArrowheads="1"/>
          </p:cNvPicPr>
          <p:nvPr/>
        </p:nvPicPr>
        <p:blipFill>
          <a:blip r:embed="rId2" cstate="print"/>
          <a:srcRect/>
          <a:stretch>
            <a:fillRect/>
          </a:stretch>
        </p:blipFill>
        <p:spPr bwMode="auto">
          <a:xfrm>
            <a:off x="762000" y="457200"/>
            <a:ext cx="7696200" cy="57721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ella\Desktop\DIP&amp;MO Br-do\o-URBAN-AGRICULTURE.jpg"/>
          <p:cNvPicPr>
            <a:picLocks noChangeAspect="1" noChangeArrowheads="1"/>
          </p:cNvPicPr>
          <p:nvPr/>
        </p:nvPicPr>
        <p:blipFill>
          <a:blip r:embed="rId2" cstate="print"/>
          <a:srcRect/>
          <a:stretch>
            <a:fillRect/>
          </a:stretch>
        </p:blipFill>
        <p:spPr bwMode="auto">
          <a:xfrm>
            <a:off x="228600" y="1219200"/>
            <a:ext cx="8686801" cy="4343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ella\Desktop\DIP&amp;MO Br-do\detroit.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Kella\Desktop\Urbani vrt Ri\UV1.jpg"/>
          <p:cNvPicPr>
            <a:picLocks noChangeAspect="1" noChangeArrowheads="1"/>
          </p:cNvPicPr>
          <p:nvPr/>
        </p:nvPicPr>
        <p:blipFill>
          <a:blip r:embed="rId2" cstate="print"/>
          <a:srcRect/>
          <a:stretch>
            <a:fillRect/>
          </a:stretch>
        </p:blipFill>
        <p:spPr bwMode="auto">
          <a:xfrm>
            <a:off x="0" y="228600"/>
            <a:ext cx="9144000" cy="608647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9BBB59"/>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185</Words>
  <Application>Microsoft Office PowerPoint</Application>
  <PresentationFormat>On-screen Show (4:3)</PresentationFormat>
  <Paragraphs>32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VRT NA BALKONU</vt:lpstr>
      <vt:lpstr>URBANA POLJOPRIVREDA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Ozelenjavanje gradova</vt:lpstr>
      <vt:lpstr>Balkonski vrtovi –kreativni izričaj doprinosa zelenilu životnog prostora</vt:lpstr>
      <vt:lpstr>PowerPoint Presentation</vt:lpstr>
      <vt:lpstr>PowerPoint Presentation</vt:lpstr>
      <vt:lpstr>PowerPoint Presentation</vt:lpstr>
      <vt:lpstr>Vertikalni vrt od recikliranih paleta</vt:lpstr>
      <vt:lpstr>PowerPoint Presentation</vt:lpstr>
      <vt:lpstr>Neke od biljaka koje mogu prezimiti na kvarnerskom balkonu</vt:lpstr>
      <vt:lpstr>Hvala  keller.ivana@gmail.com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VRT NA BALKONU</dc:title>
  <dc:creator>Kella</dc:creator>
  <cp:lastModifiedBy>MO Brajda - Dolac</cp:lastModifiedBy>
  <cp:revision>73</cp:revision>
  <dcterms:created xsi:type="dcterms:W3CDTF">2006-08-16T00:00:00Z</dcterms:created>
  <dcterms:modified xsi:type="dcterms:W3CDTF">2017-10-10T09:31:23Z</dcterms:modified>
</cp:coreProperties>
</file>